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unces" panose="020B0604020202020204" charset="0"/>
      <p:regular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old" panose="00000800000000000000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74B629-BB1B-FCF8-2279-BE809EA07FE0}" v="382" dt="2022-04-25T20:36:58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65884">
            <a:off x="11024098" y="-6209728"/>
            <a:ext cx="15814881" cy="160761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2298672">
            <a:off x="10582664" y="-2603221"/>
            <a:ext cx="5246370" cy="17257782"/>
            <a:chOff x="0" y="0"/>
            <a:chExt cx="1913890" cy="62956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6295686"/>
            </a:xfrm>
            <a:custGeom>
              <a:avLst/>
              <a:gdLst/>
              <a:ahLst/>
              <a:cxnLst/>
              <a:rect l="l" t="t" r="r" b="b"/>
              <a:pathLst>
                <a:path w="1913890" h="6295686">
                  <a:moveTo>
                    <a:pt x="0" y="0"/>
                  </a:moveTo>
                  <a:lnTo>
                    <a:pt x="1913890" y="0"/>
                  </a:lnTo>
                  <a:lnTo>
                    <a:pt x="1913890" y="6295686"/>
                  </a:lnTo>
                  <a:lnTo>
                    <a:pt x="0" y="6295686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79915" y="1028700"/>
            <a:ext cx="8088949" cy="8088026"/>
            <a:chOff x="0" y="0"/>
            <a:chExt cx="6350013" cy="6349289"/>
          </a:xfrm>
        </p:grpSpPr>
        <p:sp>
          <p:nvSpPr>
            <p:cNvPr id="6" name="Freeform 6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12106" y="1260865"/>
            <a:ext cx="7624565" cy="7623696"/>
            <a:chOff x="0" y="0"/>
            <a:chExt cx="6350013" cy="6349289"/>
          </a:xfrm>
        </p:grpSpPr>
        <p:sp>
          <p:nvSpPr>
            <p:cNvPr id="8" name="Freeform 8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630108" y="1478842"/>
            <a:ext cx="7188562" cy="7187743"/>
            <a:chOff x="0" y="0"/>
            <a:chExt cx="6350013" cy="6349289"/>
          </a:xfrm>
        </p:grpSpPr>
        <p:sp>
          <p:nvSpPr>
            <p:cNvPr id="10" name="Freeform 10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343876" y="4181916"/>
            <a:ext cx="5138931" cy="5138911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617763" y="4455802"/>
            <a:ext cx="4591158" cy="4591139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818272" y="4656310"/>
            <a:ext cx="4190140" cy="419012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9329" r="-24041"/>
              </a:stretch>
            </a:blip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65884">
            <a:off x="-7817462" y="2569513"/>
            <a:ext cx="12349841" cy="1255384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56178" y="2690385"/>
            <a:ext cx="9057164" cy="203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66"/>
              </a:lnSpc>
            </a:pPr>
            <a:r>
              <a:rPr lang="en-US" sz="11976">
                <a:solidFill>
                  <a:srgbClr val="FF914D"/>
                </a:solidFill>
                <a:latin typeface="Fraunces"/>
              </a:rPr>
              <a:t>BEE CORP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085369"/>
            <a:ext cx="6589063" cy="157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16"/>
              </a:lnSpc>
              <a:spcBef>
                <a:spcPct val="0"/>
              </a:spcBef>
            </a:pPr>
            <a:r>
              <a:rPr lang="en-US" sz="4368">
                <a:solidFill>
                  <a:srgbClr val="000000"/>
                </a:solidFill>
                <a:latin typeface="Poppins"/>
              </a:rPr>
              <a:t>Inovação e Automação no setor Apiário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391346" y="28045"/>
            <a:ext cx="3505307" cy="19202230"/>
            <a:chOff x="0" y="0"/>
            <a:chExt cx="1398573" cy="7661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8573" cy="7661448"/>
            </a:xfrm>
            <a:custGeom>
              <a:avLst/>
              <a:gdLst/>
              <a:ahLst/>
              <a:cxnLst/>
              <a:rect l="l" t="t" r="r" b="b"/>
              <a:pathLst>
                <a:path w="1398573" h="7661448">
                  <a:moveTo>
                    <a:pt x="0" y="0"/>
                  </a:moveTo>
                  <a:lnTo>
                    <a:pt x="1398573" y="0"/>
                  </a:lnTo>
                  <a:lnTo>
                    <a:pt x="1398573" y="7661448"/>
                  </a:lnTo>
                  <a:lnTo>
                    <a:pt x="0" y="7661448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809873" y="2367812"/>
            <a:ext cx="12064513" cy="7261347"/>
            <a:chOff x="0" y="0"/>
            <a:chExt cx="16086017" cy="968179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245" b="245"/>
            <a:stretch>
              <a:fillRect/>
            </a:stretch>
          </p:blipFill>
          <p:spPr>
            <a:xfrm>
              <a:off x="0" y="0"/>
              <a:ext cx="16086017" cy="9681796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113974" y="5931982"/>
            <a:ext cx="10722542" cy="1089966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5400000">
            <a:off x="16556575" y="25901"/>
            <a:ext cx="779784" cy="2683065"/>
            <a:chOff x="0" y="0"/>
            <a:chExt cx="197634" cy="6800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7634" cy="680015"/>
            </a:xfrm>
            <a:custGeom>
              <a:avLst/>
              <a:gdLst/>
              <a:ahLst/>
              <a:cxnLst/>
              <a:rect l="l" t="t" r="r" b="b"/>
              <a:pathLst>
                <a:path w="197634" h="680015">
                  <a:moveTo>
                    <a:pt x="0" y="0"/>
                  </a:moveTo>
                  <a:lnTo>
                    <a:pt x="197634" y="0"/>
                  </a:lnTo>
                  <a:lnTo>
                    <a:pt x="197634" y="680015"/>
                  </a:lnTo>
                  <a:lnTo>
                    <a:pt x="0" y="680015"/>
                  </a:lnTo>
                  <a:close/>
                </a:path>
              </a:pathLst>
            </a:custGeom>
            <a:solidFill>
              <a:srgbClr val="FF1616">
                <a:alpha val="17647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67195" y="354065"/>
            <a:ext cx="10400582" cy="1533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914D"/>
                </a:solidFill>
                <a:latin typeface="Fraunces"/>
              </a:rPr>
              <a:t>Modelagem Lógica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74385" y="541347"/>
            <a:ext cx="2216413" cy="93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6"/>
              </a:lnSpc>
              <a:spcBef>
                <a:spcPct val="0"/>
              </a:spcBef>
            </a:pPr>
            <a:r>
              <a:rPr lang="en-US" sz="5490">
                <a:solidFill>
                  <a:srgbClr val="FF914D"/>
                </a:solidFill>
                <a:latin typeface="Fraunces"/>
              </a:rPr>
              <a:t>09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165681" y="-2346917"/>
            <a:ext cx="3864514" cy="19069549"/>
            <a:chOff x="0" y="0"/>
            <a:chExt cx="1409785" cy="6956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9785" cy="6956623"/>
            </a:xfrm>
            <a:custGeom>
              <a:avLst/>
              <a:gdLst/>
              <a:ahLst/>
              <a:cxnLst/>
              <a:rect l="l" t="t" r="r" b="b"/>
              <a:pathLst>
                <a:path w="1409785" h="6956623">
                  <a:moveTo>
                    <a:pt x="0" y="0"/>
                  </a:moveTo>
                  <a:lnTo>
                    <a:pt x="1409785" y="0"/>
                  </a:lnTo>
                  <a:lnTo>
                    <a:pt x="1409785" y="6956623"/>
                  </a:lnTo>
                  <a:lnTo>
                    <a:pt x="0" y="6956623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-5478724" y="-3663820"/>
            <a:ext cx="1024878" cy="11331156"/>
            <a:chOff x="0" y="0"/>
            <a:chExt cx="373878" cy="41336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3878" cy="4133636"/>
            </a:xfrm>
            <a:custGeom>
              <a:avLst/>
              <a:gdLst/>
              <a:ahLst/>
              <a:cxnLst/>
              <a:rect l="l" t="t" r="r" b="b"/>
              <a:pathLst>
                <a:path w="373878" h="4133636">
                  <a:moveTo>
                    <a:pt x="0" y="0"/>
                  </a:moveTo>
                  <a:lnTo>
                    <a:pt x="373878" y="0"/>
                  </a:lnTo>
                  <a:lnTo>
                    <a:pt x="373878" y="4133636"/>
                  </a:lnTo>
                  <a:lnTo>
                    <a:pt x="0" y="4133636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3153001"/>
            <a:ext cx="5580504" cy="6883848"/>
            <a:chOff x="0" y="0"/>
            <a:chExt cx="3706367" cy="4572000"/>
          </a:xfrm>
        </p:grpSpPr>
        <p:sp>
          <p:nvSpPr>
            <p:cNvPr id="7" name="Freeform 7"/>
            <p:cNvSpPr/>
            <p:nvPr/>
          </p:nvSpPr>
          <p:spPr>
            <a:xfrm>
              <a:off x="-30682" y="-76766"/>
              <a:ext cx="3795240" cy="4676748"/>
            </a:xfrm>
            <a:custGeom>
              <a:avLst/>
              <a:gdLst/>
              <a:ahLst/>
              <a:cxnLst/>
              <a:rect l="l" t="t" r="r" b="b"/>
              <a:pathLst>
                <a:path w="3795240" h="4676748">
                  <a:moveTo>
                    <a:pt x="1578432" y="4166786"/>
                  </a:moveTo>
                  <a:cubicBezTo>
                    <a:pt x="1305257" y="3891526"/>
                    <a:pt x="1256330" y="3297299"/>
                    <a:pt x="1142124" y="2926687"/>
                  </a:cubicBezTo>
                  <a:cubicBezTo>
                    <a:pt x="973273" y="2378749"/>
                    <a:pt x="490719" y="1933843"/>
                    <a:pt x="464373" y="1361084"/>
                  </a:cubicBezTo>
                  <a:cubicBezTo>
                    <a:pt x="440672" y="845849"/>
                    <a:pt x="826674" y="368714"/>
                    <a:pt x="1308368" y="184357"/>
                  </a:cubicBezTo>
                  <a:cubicBezTo>
                    <a:pt x="1790062" y="0"/>
                    <a:pt x="2339538" y="69498"/>
                    <a:pt x="2816898" y="264882"/>
                  </a:cubicBezTo>
                  <a:cubicBezTo>
                    <a:pt x="3363873" y="488772"/>
                    <a:pt x="3642670" y="1037239"/>
                    <a:pt x="3711218" y="1599936"/>
                  </a:cubicBezTo>
                  <a:cubicBezTo>
                    <a:pt x="3795240" y="2289650"/>
                    <a:pt x="3642889" y="2985443"/>
                    <a:pt x="3538099" y="3663899"/>
                  </a:cubicBezTo>
                  <a:cubicBezTo>
                    <a:pt x="3508243" y="3857202"/>
                    <a:pt x="3476578" y="4055738"/>
                    <a:pt x="3377678" y="4224485"/>
                  </a:cubicBezTo>
                  <a:cubicBezTo>
                    <a:pt x="3201642" y="4524841"/>
                    <a:pt x="2828620" y="4676748"/>
                    <a:pt x="2481984" y="4644485"/>
                  </a:cubicBezTo>
                  <a:cubicBezTo>
                    <a:pt x="2135348" y="4612223"/>
                    <a:pt x="1818512" y="4418904"/>
                    <a:pt x="1578432" y="4166786"/>
                  </a:cubicBezTo>
                  <a:close/>
                  <a:moveTo>
                    <a:pt x="114705" y="3498277"/>
                  </a:moveTo>
                  <a:cubicBezTo>
                    <a:pt x="29534" y="3319248"/>
                    <a:pt x="0" y="3105411"/>
                    <a:pt x="73859" y="2930108"/>
                  </a:cubicBezTo>
                  <a:cubicBezTo>
                    <a:pt x="202386" y="2625050"/>
                    <a:pt x="610617" y="2588939"/>
                    <a:pt x="840595" y="2824111"/>
                  </a:cubicBezTo>
                  <a:cubicBezTo>
                    <a:pt x="1001861" y="2989157"/>
                    <a:pt x="965590" y="3231804"/>
                    <a:pt x="981014" y="3429177"/>
                  </a:cubicBezTo>
                  <a:cubicBezTo>
                    <a:pt x="997569" y="3641024"/>
                    <a:pt x="1123854" y="3856596"/>
                    <a:pt x="1232295" y="4041279"/>
                  </a:cubicBezTo>
                  <a:cubicBezTo>
                    <a:pt x="1348656" y="4239450"/>
                    <a:pt x="1286034" y="4567610"/>
                    <a:pt x="1045723" y="4486163"/>
                  </a:cubicBezTo>
                  <a:cubicBezTo>
                    <a:pt x="890585" y="4433582"/>
                    <a:pt x="756046" y="4274695"/>
                    <a:pt x="636722" y="4148764"/>
                  </a:cubicBezTo>
                  <a:cubicBezTo>
                    <a:pt x="634035" y="4145928"/>
                    <a:pt x="631350" y="4143089"/>
                    <a:pt x="628670" y="4140243"/>
                  </a:cubicBezTo>
                  <a:cubicBezTo>
                    <a:pt x="445609" y="3945902"/>
                    <a:pt x="231452" y="3743681"/>
                    <a:pt x="114705" y="3498277"/>
                  </a:cubicBezTo>
                  <a:close/>
                </a:path>
              </a:pathLst>
            </a:custGeom>
            <a:blipFill>
              <a:blip r:embed="rId2"/>
              <a:stretch>
                <a:fillRect r="-7757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706367" cy="4572000"/>
            </a:xfrm>
            <a:custGeom>
              <a:avLst/>
              <a:gdLst/>
              <a:ahLst/>
              <a:cxnLst/>
              <a:rect l="l" t="t" r="r" b="b"/>
              <a:pathLst>
                <a:path w="3706367" h="4572000">
                  <a:moveTo>
                    <a:pt x="3706367" y="4572000"/>
                  </a:moveTo>
                  <a:lnTo>
                    <a:pt x="0" y="4572000"/>
                  </a:lnTo>
                  <a:lnTo>
                    <a:pt x="0" y="0"/>
                  </a:lnTo>
                  <a:lnTo>
                    <a:pt x="3706367" y="0"/>
                  </a:lnTo>
                  <a:lnTo>
                    <a:pt x="3706367" y="4572000"/>
                  </a:lnTo>
                  <a:close/>
                </a:path>
              </a:pathLst>
            </a:custGeom>
            <a:blipFill>
              <a:blip r:embed="rId3"/>
              <a:stretch>
                <a:fillRect l="-35" r="-3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980804"/>
            <a:ext cx="10847798" cy="1533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914D"/>
                </a:solidFill>
                <a:latin typeface="Fraunces"/>
              </a:rPr>
              <a:t>Próximos Passos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0326" y="3965524"/>
            <a:ext cx="10756259" cy="71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8"/>
              </a:lnSpc>
              <a:spcBef>
                <a:spcPct val="0"/>
              </a:spcBef>
            </a:pPr>
            <a:r>
              <a:rPr lang="en-US" sz="4205">
                <a:solidFill>
                  <a:srgbClr val="FF914D"/>
                </a:solidFill>
                <a:latin typeface="Fraunces"/>
              </a:rPr>
              <a:t>A Beecorp planeja para a próxima Sprint: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28715" y="5566502"/>
            <a:ext cx="10756259" cy="314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9617" lvl="1" indent="-384808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Poppins"/>
              </a:rPr>
              <a:t>Intregração das API's</a:t>
            </a:r>
          </a:p>
          <a:p>
            <a:pPr marL="769617" lvl="1" indent="-384808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Poppins"/>
              </a:rPr>
              <a:t>Adicionar a Planilha de Riscos</a:t>
            </a:r>
          </a:p>
          <a:p>
            <a:pPr marL="769617" lvl="1" indent="-384808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Poppins"/>
              </a:rPr>
              <a:t>Melhora do Visual e Responsividade do site</a:t>
            </a:r>
          </a:p>
          <a:p>
            <a:pPr marL="769617" lvl="1" indent="-384808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Poppins"/>
              </a:rPr>
              <a:t>Mais Funcionalidades no site</a:t>
            </a:r>
          </a:p>
          <a:p>
            <a:pPr marL="769617" lvl="1" indent="-384808">
              <a:lnSpc>
                <a:spcPts val="4990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Poppins"/>
              </a:rPr>
              <a:t>Aumento das KPI's do Banco de Dados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16556575" y="270333"/>
            <a:ext cx="779784" cy="2683065"/>
            <a:chOff x="0" y="0"/>
            <a:chExt cx="197634" cy="680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7634" cy="680015"/>
            </a:xfrm>
            <a:custGeom>
              <a:avLst/>
              <a:gdLst/>
              <a:ahLst/>
              <a:cxnLst/>
              <a:rect l="l" t="t" r="r" b="b"/>
              <a:pathLst>
                <a:path w="197634" h="680015">
                  <a:moveTo>
                    <a:pt x="0" y="0"/>
                  </a:moveTo>
                  <a:lnTo>
                    <a:pt x="197634" y="0"/>
                  </a:lnTo>
                  <a:lnTo>
                    <a:pt x="197634" y="680015"/>
                  </a:lnTo>
                  <a:lnTo>
                    <a:pt x="0" y="680015"/>
                  </a:lnTo>
                  <a:close/>
                </a:path>
              </a:pathLst>
            </a:custGeom>
            <a:solidFill>
              <a:srgbClr val="FF1616">
                <a:alpha val="17647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4874385" y="785779"/>
            <a:ext cx="2216413" cy="93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6"/>
              </a:lnSpc>
              <a:spcBef>
                <a:spcPct val="0"/>
              </a:spcBef>
            </a:pPr>
            <a:r>
              <a:rPr lang="en-US" sz="5490">
                <a:solidFill>
                  <a:srgbClr val="FF914D"/>
                </a:solidFill>
                <a:latin typeface="Fraunces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07460" y="-5795724"/>
            <a:ext cx="10423324" cy="1059550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281844" y="1944215"/>
            <a:ext cx="5246370" cy="5246370"/>
            <a:chOff x="0" y="0"/>
            <a:chExt cx="13884457" cy="138844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84456" cy="13884456"/>
            </a:xfrm>
            <a:custGeom>
              <a:avLst/>
              <a:gdLst/>
              <a:ahLst/>
              <a:cxnLst/>
              <a:rect l="l" t="t" r="r" b="b"/>
              <a:pathLst>
                <a:path w="13884456" h="13884456">
                  <a:moveTo>
                    <a:pt x="0" y="13800227"/>
                  </a:moveTo>
                  <a:cubicBezTo>
                    <a:pt x="0" y="13846746"/>
                    <a:pt x="37710" y="13884456"/>
                    <a:pt x="84228" y="13884456"/>
                  </a:cubicBezTo>
                  <a:lnTo>
                    <a:pt x="13800227" y="13884456"/>
                  </a:lnTo>
                  <a:cubicBezTo>
                    <a:pt x="13846746" y="13884456"/>
                    <a:pt x="13884456" y="13846746"/>
                    <a:pt x="13884456" y="13800227"/>
                  </a:cubicBezTo>
                  <a:lnTo>
                    <a:pt x="13884456" y="6942221"/>
                  </a:lnTo>
                  <a:cubicBezTo>
                    <a:pt x="13884456" y="5025203"/>
                    <a:pt x="13107329" y="3289532"/>
                    <a:pt x="11851124" y="2033330"/>
                  </a:cubicBezTo>
                  <a:cubicBezTo>
                    <a:pt x="10594919" y="777127"/>
                    <a:pt x="8859246" y="0"/>
                    <a:pt x="6942223" y="0"/>
                  </a:cubicBezTo>
                  <a:cubicBezTo>
                    <a:pt x="5025205" y="0"/>
                    <a:pt x="3289534" y="777127"/>
                    <a:pt x="2033330" y="2033330"/>
                  </a:cubicBezTo>
                  <a:cubicBezTo>
                    <a:pt x="777126" y="3289533"/>
                    <a:pt x="0" y="5025203"/>
                    <a:pt x="0" y="6942221"/>
                  </a:cubicBezTo>
                  <a:lnTo>
                    <a:pt x="0" y="13800227"/>
                  </a:lnTo>
                  <a:close/>
                </a:path>
              </a:pathLst>
            </a:custGeom>
            <a:solidFill>
              <a:srgbClr val="FF595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4228" y="84228"/>
              <a:ext cx="13715999" cy="13716000"/>
            </a:xfrm>
            <a:custGeom>
              <a:avLst/>
              <a:gdLst/>
              <a:ahLst/>
              <a:cxnLst/>
              <a:rect l="l" t="t" r="r" b="b"/>
              <a:pathLst>
                <a:path w="13715999" h="13716000">
                  <a:moveTo>
                    <a:pt x="6858006" y="0"/>
                  </a:moveTo>
                  <a:cubicBezTo>
                    <a:pt x="3070442" y="0"/>
                    <a:pt x="0" y="3070428"/>
                    <a:pt x="0" y="6857993"/>
                  </a:cubicBezTo>
                  <a:lnTo>
                    <a:pt x="0" y="13715999"/>
                  </a:lnTo>
                  <a:lnTo>
                    <a:pt x="13715999" y="13715999"/>
                  </a:lnTo>
                  <a:lnTo>
                    <a:pt x="13715999" y="6857993"/>
                  </a:lnTo>
                  <a:cubicBezTo>
                    <a:pt x="13715999" y="3070428"/>
                    <a:pt x="10645571" y="0"/>
                    <a:pt x="6858006" y="0"/>
                  </a:cubicBezTo>
                  <a:close/>
                </a:path>
              </a:pathLst>
            </a:custGeom>
            <a:blipFill>
              <a:blip r:embed="rId4"/>
              <a:stretch>
                <a:fillRect l="-19391" r="-2398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328119" y="4866102"/>
            <a:ext cx="1153820" cy="6708543"/>
            <a:chOff x="0" y="0"/>
            <a:chExt cx="460360" cy="26766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0360" cy="2676624"/>
            </a:xfrm>
            <a:custGeom>
              <a:avLst/>
              <a:gdLst/>
              <a:ahLst/>
              <a:cxnLst/>
              <a:rect l="l" t="t" r="r" b="b"/>
              <a:pathLst>
                <a:path w="460360" h="2676624">
                  <a:moveTo>
                    <a:pt x="0" y="0"/>
                  </a:moveTo>
                  <a:lnTo>
                    <a:pt x="460360" y="0"/>
                  </a:lnTo>
                  <a:lnTo>
                    <a:pt x="460360" y="2676624"/>
                  </a:lnTo>
                  <a:lnTo>
                    <a:pt x="0" y="2676624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211662" y="5652144"/>
            <a:ext cx="10423324" cy="1059550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1137" y="1060049"/>
            <a:ext cx="8169776" cy="313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914D"/>
                </a:solidFill>
                <a:latin typeface="Fraunces"/>
              </a:rPr>
              <a:t>Obrigada pela Atenção!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13222" y="7774218"/>
            <a:ext cx="7783614" cy="784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2"/>
              </a:lnSpc>
              <a:spcBef>
                <a:spcPct val="0"/>
              </a:spcBef>
            </a:pPr>
            <a:r>
              <a:rPr lang="en-US" sz="4344">
                <a:solidFill>
                  <a:srgbClr val="FFFFFF"/>
                </a:solidFill>
                <a:latin typeface="Poppins Bold"/>
              </a:rPr>
              <a:t>BeeCorp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1137" y="5259197"/>
            <a:ext cx="7596320" cy="140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1"/>
              </a:lnSpc>
              <a:spcBef>
                <a:spcPct val="0"/>
              </a:spcBef>
            </a:pPr>
            <a:r>
              <a:rPr lang="en-US" sz="3936">
                <a:solidFill>
                  <a:srgbClr val="000000"/>
                </a:solidFill>
                <a:latin typeface="Poppins Bold"/>
              </a:rPr>
              <a:t>Este projeto foi desenvolvido por: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9527577" y="2839216"/>
            <a:ext cx="16230600" cy="0"/>
          </a:xfrm>
          <a:prstGeom prst="line">
            <a:avLst/>
          </a:prstGeom>
          <a:ln w="4762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-7110412" y="9313461"/>
            <a:ext cx="16230600" cy="0"/>
          </a:xfrm>
          <a:prstGeom prst="line">
            <a:avLst/>
          </a:prstGeom>
          <a:ln w="4762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751137" y="6834700"/>
            <a:ext cx="7596320" cy="377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1"/>
              </a:lnSpc>
            </a:pPr>
            <a:r>
              <a:rPr lang="en-US" sz="3536">
                <a:solidFill>
                  <a:srgbClr val="000000"/>
                </a:solidFill>
                <a:latin typeface="Poppins"/>
              </a:rPr>
              <a:t>Giovana Caroline,</a:t>
            </a:r>
          </a:p>
          <a:p>
            <a:pPr>
              <a:lnSpc>
                <a:spcPts val="4951"/>
              </a:lnSpc>
            </a:pPr>
            <a:r>
              <a:rPr lang="en-US" sz="3536">
                <a:solidFill>
                  <a:srgbClr val="000000"/>
                </a:solidFill>
                <a:latin typeface="Poppins"/>
              </a:rPr>
              <a:t>Giovanna Liem,</a:t>
            </a:r>
          </a:p>
          <a:p>
            <a:pPr>
              <a:lnSpc>
                <a:spcPts val="4951"/>
              </a:lnSpc>
            </a:pPr>
            <a:r>
              <a:rPr lang="en-US" sz="3536">
                <a:solidFill>
                  <a:srgbClr val="000000"/>
                </a:solidFill>
                <a:latin typeface="Poppins"/>
              </a:rPr>
              <a:t>Guilherme Gubany,</a:t>
            </a:r>
          </a:p>
          <a:p>
            <a:pPr>
              <a:lnSpc>
                <a:spcPts val="4951"/>
              </a:lnSpc>
            </a:pPr>
            <a:r>
              <a:rPr lang="en-US" sz="3536">
                <a:solidFill>
                  <a:srgbClr val="000000"/>
                </a:solidFill>
                <a:latin typeface="Poppins"/>
              </a:rPr>
              <a:t>Kevilyn Magalhães e</a:t>
            </a:r>
          </a:p>
          <a:p>
            <a:pPr>
              <a:lnSpc>
                <a:spcPts val="4951"/>
              </a:lnSpc>
            </a:pPr>
            <a:r>
              <a:rPr lang="en-US" sz="3536">
                <a:solidFill>
                  <a:srgbClr val="000000"/>
                </a:solidFill>
                <a:latin typeface="Poppins"/>
              </a:rPr>
              <a:t>Luiz Filipe.</a:t>
            </a:r>
          </a:p>
          <a:p>
            <a:pPr>
              <a:lnSpc>
                <a:spcPts val="4951"/>
              </a:lnSpc>
              <a:spcBef>
                <a:spcPct val="0"/>
              </a:spcBef>
            </a:pPr>
            <a:endParaRPr lang="en-US" sz="3536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534397" cy="10287000"/>
            <a:chOff x="0" y="0"/>
            <a:chExt cx="1271253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7981"/>
            <a:stretch>
              <a:fillRect/>
            </a:stretch>
          </p:blipFill>
          <p:spPr>
            <a:xfrm>
              <a:off x="0" y="0"/>
              <a:ext cx="1271253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5400000">
            <a:off x="16725077" y="270333"/>
            <a:ext cx="779784" cy="2683065"/>
            <a:chOff x="0" y="0"/>
            <a:chExt cx="197634" cy="6800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634" cy="680015"/>
            </a:xfrm>
            <a:custGeom>
              <a:avLst/>
              <a:gdLst/>
              <a:ahLst/>
              <a:cxnLst/>
              <a:rect l="l" t="t" r="r" b="b"/>
              <a:pathLst>
                <a:path w="197634" h="680015">
                  <a:moveTo>
                    <a:pt x="0" y="0"/>
                  </a:moveTo>
                  <a:lnTo>
                    <a:pt x="197634" y="0"/>
                  </a:lnTo>
                  <a:lnTo>
                    <a:pt x="197634" y="680015"/>
                  </a:lnTo>
                  <a:lnTo>
                    <a:pt x="0" y="680015"/>
                  </a:lnTo>
                  <a:close/>
                </a:path>
              </a:pathLst>
            </a:custGeom>
            <a:solidFill>
              <a:srgbClr val="FF1616">
                <a:alpha val="1764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88986" y="2777589"/>
            <a:ext cx="692105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914D"/>
                </a:solidFill>
                <a:latin typeface="Fraunces"/>
              </a:rPr>
              <a:t>O Projeto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96771" y="701124"/>
            <a:ext cx="918198" cy="93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FF914D"/>
                </a:solidFill>
                <a:latin typeface="Fraunces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8986" y="5048250"/>
            <a:ext cx="7690818" cy="398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2"/>
              </a:lnSpc>
              <a:spcBef>
                <a:spcPct val="0"/>
              </a:spcBef>
            </a:pPr>
            <a:r>
              <a:rPr lang="en-US" sz="3223">
                <a:solidFill>
                  <a:srgbClr val="000000"/>
                </a:solidFill>
                <a:latin typeface="Poppins"/>
              </a:rPr>
              <a:t> O projeto é a integração de sensores de temperatura em colmeias de apiários. O objetivo do projeto é minimizar as perdas de produção trazidas pela falta de controle de temperatura no ambiente onde as colmeias estão localizadas.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391346" y="28045"/>
            <a:ext cx="3505307" cy="19202230"/>
            <a:chOff x="0" y="0"/>
            <a:chExt cx="1398573" cy="7661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8573" cy="7661448"/>
            </a:xfrm>
            <a:custGeom>
              <a:avLst/>
              <a:gdLst/>
              <a:ahLst/>
              <a:cxnLst/>
              <a:rect l="l" t="t" r="r" b="b"/>
              <a:pathLst>
                <a:path w="1398573" h="7661448">
                  <a:moveTo>
                    <a:pt x="0" y="0"/>
                  </a:moveTo>
                  <a:lnTo>
                    <a:pt x="1398573" y="0"/>
                  </a:lnTo>
                  <a:lnTo>
                    <a:pt x="1398573" y="7661448"/>
                  </a:lnTo>
                  <a:lnTo>
                    <a:pt x="0" y="7661448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6725077" y="270333"/>
            <a:ext cx="779784" cy="2683065"/>
            <a:chOff x="0" y="0"/>
            <a:chExt cx="197634" cy="6800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7634" cy="680015"/>
            </a:xfrm>
            <a:custGeom>
              <a:avLst/>
              <a:gdLst/>
              <a:ahLst/>
              <a:cxnLst/>
              <a:rect l="l" t="t" r="r" b="b"/>
              <a:pathLst>
                <a:path w="197634" h="680015">
                  <a:moveTo>
                    <a:pt x="0" y="0"/>
                  </a:moveTo>
                  <a:lnTo>
                    <a:pt x="197634" y="0"/>
                  </a:lnTo>
                  <a:lnTo>
                    <a:pt x="197634" y="680015"/>
                  </a:lnTo>
                  <a:lnTo>
                    <a:pt x="0" y="680015"/>
                  </a:lnTo>
                  <a:close/>
                </a:path>
              </a:pathLst>
            </a:custGeom>
            <a:solidFill>
              <a:srgbClr val="FF1616">
                <a:alpha val="1764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113974" y="5931982"/>
            <a:ext cx="10722542" cy="1089966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37507" y="1198057"/>
            <a:ext cx="7385917" cy="311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 dirty="0">
                <a:solidFill>
                  <a:srgbClr val="FF914D"/>
                </a:solidFill>
                <a:latin typeface="Fraunces"/>
              </a:rPr>
              <a:t>Mercado do Mel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6771" y="701124"/>
            <a:ext cx="918198" cy="93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FF914D"/>
                </a:solidFill>
                <a:latin typeface="Fraunces"/>
              </a:rPr>
              <a:t>03</a:t>
            </a:r>
            <a:endParaRPr lang="en-US" sz="5488" dirty="0">
              <a:solidFill>
                <a:srgbClr val="FF914D"/>
              </a:solidFill>
              <a:latin typeface="Fraunce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B7036-A559-2625-5FF9-D165A29BFF91}"/>
              </a:ext>
            </a:extLst>
          </p:cNvPr>
          <p:cNvSpPr txBox="1"/>
          <p:nvPr/>
        </p:nvSpPr>
        <p:spPr>
          <a:xfrm>
            <a:off x="461513" y="4677674"/>
            <a:ext cx="673291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latin typeface="Poppins"/>
                <a:cs typeface="Poppins"/>
              </a:rPr>
              <a:t>Crescimento</a:t>
            </a:r>
            <a:r>
              <a:rPr lang="en-US" sz="3200" dirty="0">
                <a:latin typeface="Poppins"/>
                <a:cs typeface="Poppins"/>
              </a:rPr>
              <a:t> de 112% </a:t>
            </a:r>
            <a:r>
              <a:rPr lang="en-US" sz="3200" dirty="0" err="1">
                <a:latin typeface="Poppins"/>
                <a:cs typeface="Poppins"/>
              </a:rPr>
              <a:t>na</a:t>
            </a:r>
            <a:r>
              <a:rPr lang="en-US" sz="3200" dirty="0">
                <a:latin typeface="Poppins"/>
                <a:cs typeface="Poppins"/>
              </a:rPr>
              <a:t> </a:t>
            </a:r>
            <a:r>
              <a:rPr lang="en-US" sz="3200" dirty="0" err="1">
                <a:latin typeface="Poppins"/>
                <a:cs typeface="Poppins"/>
              </a:rPr>
              <a:t>exportação</a:t>
            </a:r>
            <a:r>
              <a:rPr lang="en-US" sz="3200" dirty="0">
                <a:latin typeface="Poppins"/>
                <a:cs typeface="Poppins"/>
              </a:rPr>
              <a:t> </a:t>
            </a:r>
            <a:r>
              <a:rPr lang="en-US" sz="3200" dirty="0" err="1">
                <a:latin typeface="Poppins"/>
                <a:cs typeface="Poppins"/>
              </a:rPr>
              <a:t>em</a:t>
            </a:r>
            <a:r>
              <a:rPr lang="en-US" sz="3200" dirty="0">
                <a:latin typeface="Poppins"/>
                <a:cs typeface="Poppins"/>
              </a:rPr>
              <a:t> 2021 </a:t>
            </a:r>
            <a:r>
              <a:rPr lang="en-US" sz="3200" dirty="0" err="1">
                <a:latin typeface="Poppins"/>
                <a:cs typeface="Poppins"/>
              </a:rPr>
              <a:t>comparado</a:t>
            </a:r>
            <a:r>
              <a:rPr lang="en-US" sz="3200" dirty="0">
                <a:latin typeface="Poppins"/>
                <a:cs typeface="Poppins"/>
              </a:rPr>
              <a:t> à 2019.</a:t>
            </a:r>
          </a:p>
          <a:p>
            <a:endParaRPr lang="en-US" sz="3200" dirty="0">
              <a:latin typeface="Poppins"/>
              <a:cs typeface="Poppins"/>
            </a:endParaRPr>
          </a:p>
          <a:p>
            <a:r>
              <a:rPr lang="en-US" sz="3200" dirty="0" err="1">
                <a:latin typeface="Poppins"/>
                <a:cs typeface="Poppins"/>
              </a:rPr>
              <a:t>Aumento</a:t>
            </a:r>
            <a:r>
              <a:rPr lang="en-US" sz="3200" dirty="0">
                <a:latin typeface="Poppins"/>
                <a:cs typeface="Poppins"/>
              </a:rPr>
              <a:t> do </a:t>
            </a:r>
            <a:r>
              <a:rPr lang="en-US" sz="3200" dirty="0" err="1">
                <a:latin typeface="Poppins"/>
                <a:cs typeface="Poppins"/>
              </a:rPr>
              <a:t>faturamento</a:t>
            </a:r>
            <a:r>
              <a:rPr lang="en-US" sz="3200" dirty="0">
                <a:latin typeface="Poppins"/>
                <a:cs typeface="Poppins"/>
              </a:rPr>
              <a:t> </a:t>
            </a:r>
            <a:r>
              <a:rPr lang="en-US" sz="3200" dirty="0" err="1">
                <a:latin typeface="Poppins"/>
                <a:cs typeface="Poppins"/>
              </a:rPr>
              <a:t>em</a:t>
            </a:r>
            <a:r>
              <a:rPr lang="en-US" sz="3200" dirty="0">
                <a:latin typeface="Poppins"/>
                <a:cs typeface="Poppins"/>
              </a:rPr>
              <a:t> </a:t>
            </a:r>
            <a:r>
              <a:rPr lang="en-US" sz="3200" dirty="0">
                <a:latin typeface="Poppins"/>
                <a:ea typeface="+mn-lt"/>
                <a:cs typeface="Poppins"/>
              </a:rPr>
              <a:t>358,95% (US$29,151 </a:t>
            </a:r>
            <a:r>
              <a:rPr lang="en-US" sz="3200" dirty="0" err="1">
                <a:latin typeface="Poppins"/>
                <a:ea typeface="+mn-lt"/>
                <a:cs typeface="Poppins"/>
              </a:rPr>
              <a:t>milhões</a:t>
            </a:r>
            <a:r>
              <a:rPr lang="en-US" sz="3200" dirty="0">
                <a:latin typeface="Poppins"/>
                <a:ea typeface="+mn-lt"/>
                <a:cs typeface="Poppins"/>
              </a:rPr>
              <a:t>)</a:t>
            </a:r>
          </a:p>
        </p:txBody>
      </p:sp>
      <p:pic>
        <p:nvPicPr>
          <p:cNvPr id="11" name="Picture 11" descr="A picture containing cup, table, food, indoor&#10;&#10;Description automatically generated">
            <a:extLst>
              <a:ext uri="{FF2B5EF4-FFF2-40B4-BE49-F238E27FC236}">
                <a16:creationId xmlns:a16="http://schemas.microsoft.com/office/drawing/2014/main" id="{0FE52079-DC43-E783-54DC-F1696DAE1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683" y="1814377"/>
            <a:ext cx="8156275" cy="6054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391346" y="28045"/>
            <a:ext cx="3505307" cy="19202230"/>
            <a:chOff x="0" y="0"/>
            <a:chExt cx="1398573" cy="7661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8573" cy="7661448"/>
            </a:xfrm>
            <a:custGeom>
              <a:avLst/>
              <a:gdLst/>
              <a:ahLst/>
              <a:cxnLst/>
              <a:rect l="l" t="t" r="r" b="b"/>
              <a:pathLst>
                <a:path w="1398573" h="7661448">
                  <a:moveTo>
                    <a:pt x="0" y="0"/>
                  </a:moveTo>
                  <a:lnTo>
                    <a:pt x="1398573" y="0"/>
                  </a:lnTo>
                  <a:lnTo>
                    <a:pt x="1398573" y="7661448"/>
                  </a:lnTo>
                  <a:lnTo>
                    <a:pt x="0" y="7661448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951373" y="1028700"/>
            <a:ext cx="9307927" cy="8229600"/>
            <a:chOff x="0" y="0"/>
            <a:chExt cx="12410570" cy="109728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5792" b="5792"/>
            <a:stretch>
              <a:fillRect/>
            </a:stretch>
          </p:blipFill>
          <p:spPr>
            <a:xfrm>
              <a:off x="0" y="0"/>
              <a:ext cx="12410570" cy="109728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 rot="5400000">
            <a:off x="16725077" y="270333"/>
            <a:ext cx="779784" cy="2683065"/>
            <a:chOff x="0" y="0"/>
            <a:chExt cx="197634" cy="6800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7634" cy="680015"/>
            </a:xfrm>
            <a:custGeom>
              <a:avLst/>
              <a:gdLst/>
              <a:ahLst/>
              <a:cxnLst/>
              <a:rect l="l" t="t" r="r" b="b"/>
              <a:pathLst>
                <a:path w="197634" h="680015">
                  <a:moveTo>
                    <a:pt x="0" y="0"/>
                  </a:moveTo>
                  <a:lnTo>
                    <a:pt x="197634" y="0"/>
                  </a:lnTo>
                  <a:lnTo>
                    <a:pt x="197634" y="680015"/>
                  </a:lnTo>
                  <a:lnTo>
                    <a:pt x="0" y="680015"/>
                  </a:lnTo>
                  <a:close/>
                </a:path>
              </a:pathLst>
            </a:custGeom>
            <a:solidFill>
              <a:srgbClr val="FF1616">
                <a:alpha val="1764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113974" y="5931982"/>
            <a:ext cx="10722542" cy="1089966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37507" y="1198057"/>
            <a:ext cx="7385917" cy="473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914D"/>
                </a:solidFill>
                <a:latin typeface="Fraunces"/>
              </a:rPr>
              <a:t>Diagrama de Visão de Negócio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6771" y="701124"/>
            <a:ext cx="918198" cy="93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3"/>
              </a:lnSpc>
              <a:spcBef>
                <a:spcPct val="0"/>
              </a:spcBef>
            </a:pPr>
            <a:r>
              <a:rPr lang="en-US" sz="5450" dirty="0">
                <a:solidFill>
                  <a:srgbClr val="FF914D"/>
                </a:solidFill>
                <a:latin typeface="Fraunces"/>
              </a:rPr>
              <a:t>04</a:t>
            </a:r>
            <a:endParaRPr lang="en-US" sz="5488" dirty="0">
              <a:solidFill>
                <a:srgbClr val="FF914D"/>
              </a:solidFill>
              <a:latin typeface="Fraunces"/>
            </a:endParaRPr>
          </a:p>
        </p:txBody>
      </p:sp>
    </p:spTree>
    <p:extLst>
      <p:ext uri="{BB962C8B-B14F-4D97-AF65-F5344CB8AC3E}">
        <p14:creationId xmlns:p14="http://schemas.microsoft.com/office/powerpoint/2010/main" val="204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128736" y="-314382"/>
            <a:ext cx="9249554" cy="12105026"/>
            <a:chOff x="0" y="0"/>
            <a:chExt cx="3374263" cy="44159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74263" cy="4415946"/>
            </a:xfrm>
            <a:custGeom>
              <a:avLst/>
              <a:gdLst/>
              <a:ahLst/>
              <a:cxnLst/>
              <a:rect l="l" t="t" r="r" b="b"/>
              <a:pathLst>
                <a:path w="3374263" h="4415946">
                  <a:moveTo>
                    <a:pt x="0" y="0"/>
                  </a:moveTo>
                  <a:lnTo>
                    <a:pt x="3374263" y="0"/>
                  </a:lnTo>
                  <a:lnTo>
                    <a:pt x="3374263" y="4415946"/>
                  </a:lnTo>
                  <a:lnTo>
                    <a:pt x="0" y="4415946"/>
                  </a:lnTo>
                  <a:close/>
                </a:path>
              </a:pathLst>
            </a:custGeom>
            <a:solidFill>
              <a:srgbClr val="FF914D">
                <a:alpha val="5372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5566791" y="-522503"/>
            <a:ext cx="8275460" cy="12105026"/>
            <a:chOff x="0" y="0"/>
            <a:chExt cx="3018910" cy="4415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18910" cy="4415946"/>
            </a:xfrm>
            <a:custGeom>
              <a:avLst/>
              <a:gdLst/>
              <a:ahLst/>
              <a:cxnLst/>
              <a:rect l="l" t="t" r="r" b="b"/>
              <a:pathLst>
                <a:path w="3018910" h="4415946">
                  <a:moveTo>
                    <a:pt x="0" y="0"/>
                  </a:moveTo>
                  <a:lnTo>
                    <a:pt x="3018910" y="0"/>
                  </a:lnTo>
                  <a:lnTo>
                    <a:pt x="3018910" y="4415946"/>
                  </a:lnTo>
                  <a:lnTo>
                    <a:pt x="0" y="4415946"/>
                  </a:lnTo>
                  <a:close/>
                </a:path>
              </a:pathLst>
            </a:custGeom>
            <a:solidFill>
              <a:srgbClr val="FF914D">
                <a:alpha val="72941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82434" y="8347575"/>
            <a:ext cx="918198" cy="93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FFFFFF"/>
                </a:solidFill>
                <a:latin typeface="Fraunces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 rot="5400000">
            <a:off x="951640" y="7916767"/>
            <a:ext cx="779784" cy="2683065"/>
            <a:chOff x="0" y="0"/>
            <a:chExt cx="197634" cy="6800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634" cy="680015"/>
            </a:xfrm>
            <a:custGeom>
              <a:avLst/>
              <a:gdLst/>
              <a:ahLst/>
              <a:cxnLst/>
              <a:rect l="l" t="t" r="r" b="b"/>
              <a:pathLst>
                <a:path w="197634" h="680015">
                  <a:moveTo>
                    <a:pt x="0" y="0"/>
                  </a:moveTo>
                  <a:lnTo>
                    <a:pt x="197634" y="0"/>
                  </a:lnTo>
                  <a:lnTo>
                    <a:pt x="197634" y="680015"/>
                  </a:lnTo>
                  <a:lnTo>
                    <a:pt x="0" y="680015"/>
                  </a:ln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70677" y="695380"/>
            <a:ext cx="4624777" cy="244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Fraunces"/>
              </a:rPr>
              <a:t>Diagrama de Solução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1C61C25-2739-D2F3-0F51-0BE4BFAB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12" y="1223334"/>
            <a:ext cx="15143670" cy="8422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65884">
            <a:off x="-7095729" y="4911727"/>
            <a:ext cx="12349841" cy="1255384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16725077" y="270333"/>
            <a:ext cx="779784" cy="2683065"/>
            <a:chOff x="0" y="0"/>
            <a:chExt cx="197634" cy="6800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634" cy="680015"/>
            </a:xfrm>
            <a:custGeom>
              <a:avLst/>
              <a:gdLst/>
              <a:ahLst/>
              <a:cxnLst/>
              <a:rect l="l" t="t" r="r" b="b"/>
              <a:pathLst>
                <a:path w="197634" h="680015">
                  <a:moveTo>
                    <a:pt x="0" y="0"/>
                  </a:moveTo>
                  <a:lnTo>
                    <a:pt x="197634" y="0"/>
                  </a:lnTo>
                  <a:lnTo>
                    <a:pt x="197634" y="680015"/>
                  </a:lnTo>
                  <a:lnTo>
                    <a:pt x="0" y="680015"/>
                  </a:ln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5911342" y="-894165"/>
            <a:ext cx="6465316" cy="14461925"/>
            <a:chOff x="0" y="0"/>
            <a:chExt cx="810051" cy="1811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0051" cy="1811960"/>
            </a:xfrm>
            <a:custGeom>
              <a:avLst/>
              <a:gdLst/>
              <a:ahLst/>
              <a:cxnLst/>
              <a:rect l="l" t="t" r="r" b="b"/>
              <a:pathLst>
                <a:path w="810051" h="1811960">
                  <a:moveTo>
                    <a:pt x="0" y="0"/>
                  </a:moveTo>
                  <a:lnTo>
                    <a:pt x="810051" y="0"/>
                  </a:lnTo>
                  <a:lnTo>
                    <a:pt x="810051" y="1811960"/>
                  </a:lnTo>
                  <a:lnTo>
                    <a:pt x="0" y="181196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051986" y="6440858"/>
            <a:ext cx="3442900" cy="344290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49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764141"/>
            <a:ext cx="1173236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Fraunces"/>
              </a:rPr>
              <a:t>Backlog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6771" y="701124"/>
            <a:ext cx="918198" cy="93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FFFFFF"/>
                </a:solidFill>
                <a:latin typeface="Fraunces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95086" y="3362593"/>
            <a:ext cx="10439001" cy="581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7"/>
              </a:lnSpc>
            </a:pPr>
            <a:r>
              <a:rPr lang="en-US" sz="4676">
                <a:solidFill>
                  <a:srgbClr val="FFFFFF"/>
                </a:solidFill>
                <a:latin typeface="Poppins"/>
              </a:rPr>
              <a:t>A ferramenta utilizada no backlog foi o Trello, nele separamos:</a:t>
            </a:r>
          </a:p>
          <a:p>
            <a:pPr marL="1009667" lvl="1" indent="-504834">
              <a:lnSpc>
                <a:spcPts val="6547"/>
              </a:lnSpc>
              <a:buFont typeface="Arial"/>
              <a:buChar char="•"/>
            </a:pPr>
            <a:r>
              <a:rPr lang="en-US" sz="4676">
                <a:solidFill>
                  <a:srgbClr val="FFFFFF"/>
                </a:solidFill>
                <a:latin typeface="Poppins"/>
              </a:rPr>
              <a:t>Atas</a:t>
            </a:r>
          </a:p>
          <a:p>
            <a:pPr marL="1009667" lvl="1" indent="-504834">
              <a:lnSpc>
                <a:spcPts val="6547"/>
              </a:lnSpc>
              <a:buFont typeface="Arial"/>
              <a:buChar char="•"/>
            </a:pPr>
            <a:r>
              <a:rPr lang="en-US" sz="4676">
                <a:solidFill>
                  <a:srgbClr val="FFFFFF"/>
                </a:solidFill>
                <a:latin typeface="Poppins"/>
              </a:rPr>
              <a:t>Product Backlog</a:t>
            </a:r>
          </a:p>
          <a:p>
            <a:pPr marL="1009667" lvl="1" indent="-504834">
              <a:lnSpc>
                <a:spcPts val="6547"/>
              </a:lnSpc>
              <a:buFont typeface="Arial"/>
              <a:buChar char="•"/>
            </a:pPr>
            <a:r>
              <a:rPr lang="en-US" sz="4676">
                <a:solidFill>
                  <a:srgbClr val="FFFFFF"/>
                </a:solidFill>
                <a:latin typeface="Poppins"/>
              </a:rPr>
              <a:t>Sprint Backlog 1</a:t>
            </a:r>
          </a:p>
          <a:p>
            <a:pPr marL="1009667" lvl="1" indent="-504834">
              <a:lnSpc>
                <a:spcPts val="6547"/>
              </a:lnSpc>
              <a:buFont typeface="Arial"/>
              <a:buChar char="•"/>
            </a:pPr>
            <a:r>
              <a:rPr lang="en-US" sz="4676">
                <a:solidFill>
                  <a:srgbClr val="FFFFFF"/>
                </a:solidFill>
                <a:latin typeface="Poppins"/>
              </a:rPr>
              <a:t>Sprint Backlog 2</a:t>
            </a:r>
          </a:p>
          <a:p>
            <a:pPr marL="1009667" lvl="1" indent="-504834">
              <a:lnSpc>
                <a:spcPts val="6547"/>
              </a:lnSpc>
              <a:buFont typeface="Arial"/>
              <a:buChar char="•"/>
            </a:pPr>
            <a:r>
              <a:rPr lang="en-US" sz="4676">
                <a:solidFill>
                  <a:srgbClr val="FFFFFF"/>
                </a:solidFill>
                <a:latin typeface="Poppins"/>
              </a:rPr>
              <a:t>Sprint Backlog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725077" y="270333"/>
            <a:ext cx="779784" cy="2683065"/>
            <a:chOff x="0" y="0"/>
            <a:chExt cx="197634" cy="680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634" cy="680015"/>
            </a:xfrm>
            <a:custGeom>
              <a:avLst/>
              <a:gdLst/>
              <a:ahLst/>
              <a:cxnLst/>
              <a:rect l="l" t="t" r="r" b="b"/>
              <a:pathLst>
                <a:path w="197634" h="680015">
                  <a:moveTo>
                    <a:pt x="0" y="0"/>
                  </a:moveTo>
                  <a:lnTo>
                    <a:pt x="197634" y="0"/>
                  </a:lnTo>
                  <a:lnTo>
                    <a:pt x="197634" y="680015"/>
                  </a:lnTo>
                  <a:lnTo>
                    <a:pt x="0" y="680015"/>
                  </a:lnTo>
                  <a:close/>
                </a:path>
              </a:pathLst>
            </a:custGeom>
            <a:solidFill>
              <a:srgbClr val="FF1616">
                <a:alpha val="1764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3221851">
            <a:off x="-782016" y="-7914281"/>
            <a:ext cx="9050358" cy="19677887"/>
            <a:chOff x="0" y="0"/>
            <a:chExt cx="3610979" cy="78512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0979" cy="7851229"/>
            </a:xfrm>
            <a:custGeom>
              <a:avLst/>
              <a:gdLst/>
              <a:ahLst/>
              <a:cxnLst/>
              <a:rect l="l" t="t" r="r" b="b"/>
              <a:pathLst>
                <a:path w="3610979" h="7851229">
                  <a:moveTo>
                    <a:pt x="0" y="0"/>
                  </a:moveTo>
                  <a:lnTo>
                    <a:pt x="3610979" y="0"/>
                  </a:lnTo>
                  <a:lnTo>
                    <a:pt x="3610979" y="7851229"/>
                  </a:lnTo>
                  <a:lnTo>
                    <a:pt x="0" y="7851229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6" name="Group 6"/>
          <p:cNvGrpSpPr/>
          <p:nvPr/>
        </p:nvGrpSpPr>
        <p:grpSpPr>
          <a:xfrm rot="3221851">
            <a:off x="11513910" y="3128231"/>
            <a:ext cx="7813945" cy="19051530"/>
            <a:chOff x="0" y="0"/>
            <a:chExt cx="3117666" cy="76013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17666" cy="7601321"/>
            </a:xfrm>
            <a:custGeom>
              <a:avLst/>
              <a:gdLst/>
              <a:ahLst/>
              <a:cxnLst/>
              <a:rect l="l" t="t" r="r" b="b"/>
              <a:pathLst>
                <a:path w="3117666" h="7601321">
                  <a:moveTo>
                    <a:pt x="0" y="0"/>
                  </a:moveTo>
                  <a:lnTo>
                    <a:pt x="3117666" y="0"/>
                  </a:lnTo>
                  <a:lnTo>
                    <a:pt x="3117666" y="7601321"/>
                  </a:lnTo>
                  <a:lnTo>
                    <a:pt x="0" y="7601321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443617" y="3339070"/>
            <a:ext cx="7671352" cy="5919230"/>
            <a:chOff x="0" y="0"/>
            <a:chExt cx="10228469" cy="789230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3443" b="3443"/>
            <a:stretch>
              <a:fillRect/>
            </a:stretch>
          </p:blipFill>
          <p:spPr>
            <a:xfrm>
              <a:off x="0" y="0"/>
              <a:ext cx="10228469" cy="789230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28700" y="3339070"/>
            <a:ext cx="7819594" cy="5919230"/>
            <a:chOff x="0" y="0"/>
            <a:chExt cx="10426126" cy="789230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1139" r="1139"/>
            <a:stretch>
              <a:fillRect/>
            </a:stretch>
          </p:blipFill>
          <p:spPr>
            <a:xfrm>
              <a:off x="0" y="0"/>
              <a:ext cx="10426126" cy="7892307"/>
            </a:xfrm>
            <a:prstGeom prst="rect">
              <a:avLst/>
            </a:prstGeom>
          </p:spPr>
        </p:pic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046308" y="7062926"/>
            <a:ext cx="2195383" cy="2195374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9770" r="-2360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154854" y="866775"/>
            <a:ext cx="1009514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Fraunces"/>
              </a:rPr>
              <a:t>Site Institucional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96771" y="701124"/>
            <a:ext cx="918198" cy="93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FF1616"/>
                </a:solidFill>
                <a:latin typeface="Fraunces"/>
              </a:rPr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391346" y="28045"/>
            <a:ext cx="3505307" cy="19202230"/>
            <a:chOff x="0" y="0"/>
            <a:chExt cx="1398573" cy="7661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8573" cy="7661448"/>
            </a:xfrm>
            <a:custGeom>
              <a:avLst/>
              <a:gdLst/>
              <a:ahLst/>
              <a:cxnLst/>
              <a:rect l="l" t="t" r="r" b="b"/>
              <a:pathLst>
                <a:path w="1398573" h="7661448">
                  <a:moveTo>
                    <a:pt x="0" y="0"/>
                  </a:moveTo>
                  <a:lnTo>
                    <a:pt x="1398573" y="0"/>
                  </a:lnTo>
                  <a:lnTo>
                    <a:pt x="1398573" y="7661448"/>
                  </a:lnTo>
                  <a:lnTo>
                    <a:pt x="0" y="7661448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138716"/>
            <a:ext cx="6530281" cy="6341689"/>
            <a:chOff x="0" y="0"/>
            <a:chExt cx="8707041" cy="845558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667" b="667"/>
            <a:stretch>
              <a:fillRect/>
            </a:stretch>
          </p:blipFill>
          <p:spPr>
            <a:xfrm>
              <a:off x="0" y="0"/>
              <a:ext cx="8707041" cy="845558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693781" y="3138716"/>
            <a:ext cx="8565519" cy="6341689"/>
            <a:chOff x="0" y="0"/>
            <a:chExt cx="11420693" cy="845558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13149" b="13149"/>
            <a:stretch>
              <a:fillRect/>
            </a:stretch>
          </p:blipFill>
          <p:spPr>
            <a:xfrm>
              <a:off x="0" y="0"/>
              <a:ext cx="11420693" cy="8455585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 rot="5400000">
            <a:off x="16725077" y="270333"/>
            <a:ext cx="779784" cy="2683065"/>
            <a:chOff x="0" y="0"/>
            <a:chExt cx="197634" cy="680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634" cy="680015"/>
            </a:xfrm>
            <a:custGeom>
              <a:avLst/>
              <a:gdLst/>
              <a:ahLst/>
              <a:cxnLst/>
              <a:rect l="l" t="t" r="r" b="b"/>
              <a:pathLst>
                <a:path w="197634" h="680015">
                  <a:moveTo>
                    <a:pt x="0" y="0"/>
                  </a:moveTo>
                  <a:lnTo>
                    <a:pt x="197634" y="0"/>
                  </a:lnTo>
                  <a:lnTo>
                    <a:pt x="197634" y="680015"/>
                  </a:lnTo>
                  <a:lnTo>
                    <a:pt x="0" y="680015"/>
                  </a:lnTo>
                  <a:close/>
                </a:path>
              </a:pathLst>
            </a:custGeom>
            <a:solidFill>
              <a:srgbClr val="FF1616">
                <a:alpha val="17647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60049"/>
            <a:ext cx="9708644" cy="153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914D"/>
                </a:solidFill>
                <a:latin typeface="Fraunces"/>
              </a:rPr>
              <a:t>Análise de Dados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6771" y="701124"/>
            <a:ext cx="918198" cy="93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FF914D"/>
                </a:solidFill>
                <a:latin typeface="Fraunces"/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56833" y="7526875"/>
            <a:ext cx="779784" cy="2683065"/>
            <a:chOff x="0" y="0"/>
            <a:chExt cx="197634" cy="6800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634" cy="680015"/>
            </a:xfrm>
            <a:custGeom>
              <a:avLst/>
              <a:gdLst/>
              <a:ahLst/>
              <a:cxnLst/>
              <a:rect l="l" t="t" r="r" b="b"/>
              <a:pathLst>
                <a:path w="197634" h="680015">
                  <a:moveTo>
                    <a:pt x="0" y="0"/>
                  </a:moveTo>
                  <a:lnTo>
                    <a:pt x="197634" y="0"/>
                  </a:lnTo>
                  <a:lnTo>
                    <a:pt x="197634" y="680015"/>
                  </a:lnTo>
                  <a:lnTo>
                    <a:pt x="0" y="680015"/>
                  </a:lnTo>
                  <a:close/>
                </a:path>
              </a:pathLst>
            </a:custGeom>
            <a:solidFill>
              <a:srgbClr val="FF1616">
                <a:alpha val="1764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-267872" y="-1199231"/>
            <a:ext cx="11734874" cy="11932899"/>
            <a:chOff x="0" y="0"/>
            <a:chExt cx="4682067" cy="47610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82067" cy="4761076"/>
            </a:xfrm>
            <a:custGeom>
              <a:avLst/>
              <a:gdLst/>
              <a:ahLst/>
              <a:cxnLst/>
              <a:rect l="l" t="t" r="r" b="b"/>
              <a:pathLst>
                <a:path w="4682067" h="4761076">
                  <a:moveTo>
                    <a:pt x="0" y="0"/>
                  </a:moveTo>
                  <a:lnTo>
                    <a:pt x="4682067" y="0"/>
                  </a:lnTo>
                  <a:lnTo>
                    <a:pt x="4682067" y="4761076"/>
                  </a:lnTo>
                  <a:lnTo>
                    <a:pt x="0" y="4761076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86806" y="485761"/>
            <a:ext cx="4503132" cy="4502619"/>
            <a:chOff x="0" y="0"/>
            <a:chExt cx="6350013" cy="6349289"/>
          </a:xfrm>
        </p:grpSpPr>
        <p:sp>
          <p:nvSpPr>
            <p:cNvPr id="7" name="Freeform 7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solidFill>
              <a:srgbClr val="FF7A0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13628" y="712556"/>
            <a:ext cx="4049489" cy="4049028"/>
            <a:chOff x="0" y="0"/>
            <a:chExt cx="6350013" cy="6349289"/>
          </a:xfrm>
        </p:grpSpPr>
        <p:sp>
          <p:nvSpPr>
            <p:cNvPr id="9" name="Freeform 9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2"/>
              <a:stretch>
                <a:fillRect l="-40649" t="-17373" r="-47741" b="-16207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989938" y="2808019"/>
            <a:ext cx="6061080" cy="6060389"/>
            <a:chOff x="0" y="0"/>
            <a:chExt cx="6350013" cy="6349289"/>
          </a:xfrm>
        </p:grpSpPr>
        <p:sp>
          <p:nvSpPr>
            <p:cNvPr id="11" name="Freeform 11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solidFill>
              <a:srgbClr val="FF7A00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295233" y="3113279"/>
            <a:ext cx="5450491" cy="5449869"/>
            <a:chOff x="0" y="0"/>
            <a:chExt cx="6350013" cy="6349289"/>
          </a:xfrm>
        </p:grpSpPr>
        <p:sp>
          <p:nvSpPr>
            <p:cNvPr id="13" name="Freeform 13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43913" t="-26928" r="-57583" b="-20714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4874643" y="8042321"/>
            <a:ext cx="2216413" cy="93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86"/>
              </a:lnSpc>
              <a:spcBef>
                <a:spcPct val="0"/>
              </a:spcBef>
            </a:pPr>
            <a:r>
              <a:rPr lang="en-US" sz="5490">
                <a:solidFill>
                  <a:srgbClr val="FF914D"/>
                </a:solidFill>
                <a:latin typeface="Fraunces"/>
              </a:rPr>
              <a:t>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43630" y="1633494"/>
            <a:ext cx="5662026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F914D"/>
                </a:solidFill>
                <a:latin typeface="Fraunces"/>
              </a:rPr>
              <a:t>Arduino &amp;</a:t>
            </a:r>
          </a:p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914D"/>
                </a:solidFill>
                <a:latin typeface="Fraunces"/>
              </a:rPr>
              <a:t>Sensores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08423" y="9163050"/>
            <a:ext cx="4424110" cy="616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  <a:spcBef>
                <a:spcPct val="0"/>
              </a:spcBef>
            </a:pPr>
            <a:r>
              <a:rPr lang="en-US" sz="3478">
                <a:solidFill>
                  <a:srgbClr val="FFFFFF"/>
                </a:solidFill>
                <a:latin typeface="Poppins Bold"/>
              </a:rPr>
              <a:t>Arduino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7834" y="5324274"/>
            <a:ext cx="3641077" cy="183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  <a:spcBef>
                <a:spcPct val="0"/>
              </a:spcBef>
            </a:pPr>
            <a:r>
              <a:rPr lang="en-US" sz="3478">
                <a:solidFill>
                  <a:srgbClr val="FFFFFF"/>
                </a:solidFill>
                <a:latin typeface="Poppins Bold"/>
              </a:rPr>
              <a:t>Sensor de Temperatura LM35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White Geometric Fashion Presentation</dc:title>
  <cp:revision>80</cp:revision>
  <dcterms:created xsi:type="dcterms:W3CDTF">2006-08-16T00:00:00Z</dcterms:created>
  <dcterms:modified xsi:type="dcterms:W3CDTF">2022-04-25T20:39:02Z</dcterms:modified>
  <dc:identifier>DAE-fSz1FE4</dc:identifier>
</cp:coreProperties>
</file>